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77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54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189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42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4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6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84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37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15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50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719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9896A-F476-4E18-A43E-4F4E7163362E}" type="datetimeFigureOut">
              <a:rPr lang="en-US" smtClean="0"/>
              <a:t>1/11/2015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499EF-67A3-486D-9B9B-B77F93F0B7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59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oogle.com/url?sa=i&amp;rct=j&amp;q=&amp;esrc=s&amp;frm=1&amp;source=images&amp;cd=&amp;cad=rja&amp;docid=AVomkYdZcU7Q3M&amp;tbnid=Ho-GAmiNPUrMSM:&amp;ved=0CAUQjRw&amp;url=http://www.robertniles.com/stats/stdev.shtml&amp;ei=chHUUouuMsrJsASTwYD4DA&amp;bvm=bv.59026428,d.eW0&amp;psig=AFQjCNHAyF97b3VQvkos5btSq-d_hHUieA&amp;ust=138971620569001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Study Guide</a:t>
            </a:r>
            <a:br>
              <a:rPr lang="en-US" dirty="0" smtClean="0"/>
            </a:br>
            <a:r>
              <a:rPr lang="en-US" dirty="0" smtClean="0"/>
              <a:t>Midterm Exam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02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9. Chemosynthesis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u="sng" dirty="0" smtClean="0"/>
              <a:t>Chemosynthesis</a:t>
            </a:r>
            <a:r>
              <a:rPr lang="en-US" dirty="0" smtClean="0"/>
              <a:t>-makes organic compounds from chemical energy contained in inorganic compounds</a:t>
            </a:r>
          </a:p>
          <a:p>
            <a:pPr lvl="1"/>
            <a:r>
              <a:rPr lang="en-US" dirty="0" smtClean="0"/>
              <a:t>Example: bacteria that use sulfide (H</a:t>
            </a:r>
            <a:r>
              <a:rPr lang="en-US" baseline="-25000" dirty="0" smtClean="0"/>
              <a:t>2</a:t>
            </a:r>
            <a:r>
              <a:rPr lang="en-US" dirty="0" smtClean="0"/>
              <a:t>S)</a:t>
            </a:r>
            <a:endParaRPr lang="en-US" dirty="0"/>
          </a:p>
        </p:txBody>
      </p:sp>
      <p:pic>
        <p:nvPicPr>
          <p:cNvPr id="4" name="Picture 7" descr="Hydrothermal_ven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796145"/>
            <a:ext cx="4143375" cy="2946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3114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10. Functions of Organelles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7073971"/>
              </p:ext>
            </p:extLst>
          </p:nvPr>
        </p:nvGraphicFramePr>
        <p:xfrm>
          <a:off x="457200" y="1219200"/>
          <a:ext cx="8102751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9950"/>
                <a:gridCol w="51428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Organelle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Function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Chloroplast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Produces food by Photosynthesis.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Flagella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Long, whip-like,</a:t>
                      </a:r>
                      <a:r>
                        <a:rPr lang="en-US" sz="2400" baseline="0" dirty="0" smtClean="0"/>
                        <a:t> used for movement.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Mitochondria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Powerhouse of the cell.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Ribosomes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Make proteins.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Vacuoles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Storage</a:t>
                      </a:r>
                      <a:r>
                        <a:rPr lang="en-US" sz="2400" baseline="0" dirty="0" smtClean="0"/>
                        <a:t> of materials.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Cilia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Short,</a:t>
                      </a:r>
                      <a:r>
                        <a:rPr lang="en-US" sz="2400" baseline="0" dirty="0" smtClean="0"/>
                        <a:t> hair-like, used for movement.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Pseudopodia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“False</a:t>
                      </a:r>
                      <a:r>
                        <a:rPr lang="en-US" sz="2400" baseline="0" dirty="0" smtClean="0"/>
                        <a:t> Feet” used for movement.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Cell Membrane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Maintains</a:t>
                      </a:r>
                      <a:r>
                        <a:rPr lang="en-US" sz="2400" baseline="0" dirty="0" smtClean="0"/>
                        <a:t> homeostasis, controls movement.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Nucleus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Control</a:t>
                      </a:r>
                      <a:r>
                        <a:rPr lang="en-US" sz="2400" baseline="0" dirty="0" smtClean="0"/>
                        <a:t> center of the cell. 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Cell Wall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Supports and protects the cell.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04678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Exit-Pass: 01/13/14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A. What biomolecule group </a:t>
            </a:r>
            <a:r>
              <a:rPr lang="en-US" dirty="0" smtClean="0"/>
              <a:t>do enzymes </a:t>
            </a:r>
            <a:r>
              <a:rPr lang="en-US" dirty="0"/>
              <a:t>belong to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B</a:t>
            </a:r>
            <a:r>
              <a:rPr lang="en-US" dirty="0"/>
              <a:t>. What is the equation for cellular respiration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C</a:t>
            </a:r>
            <a:r>
              <a:rPr lang="en-US" dirty="0"/>
              <a:t>. What is osmosis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D</a:t>
            </a:r>
            <a:r>
              <a:rPr lang="en-US" dirty="0"/>
              <a:t>. What is the main function of flagella?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141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1. Role of Biomolecules</a:t>
            </a:r>
            <a:endParaRPr lang="en-US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041318"/>
              </p:ext>
            </p:extLst>
          </p:nvPr>
        </p:nvGraphicFramePr>
        <p:xfrm>
          <a:off x="914400" y="1600200"/>
          <a:ext cx="7425411" cy="267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5088"/>
                <a:gridCol w="51203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/>
                        <a:t>Biomolecule</a:t>
                      </a:r>
                      <a:endParaRPr lang="en-US" sz="2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/>
                        <a:t>Role</a:t>
                      </a:r>
                      <a:endParaRPr lang="en-US" sz="24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Carbohydrates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Short-Term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Energy Storage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Lipids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Long-Term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Energy Storage, main</a:t>
                      </a:r>
                      <a:r>
                        <a:rPr lang="en-US" sz="2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component of the plasma membrane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Proteins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Structure, transportation</a:t>
                      </a:r>
                      <a:r>
                        <a:rPr lang="en-US" sz="240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, Enzymes</a:t>
                      </a:r>
                      <a:endParaRPr lang="en-US" sz="24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Nucleic Acids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Store Information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486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2. Examples of Biomolecules</a:t>
            </a:r>
            <a:endParaRPr lang="en-US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6620371"/>
              </p:ext>
            </p:extLst>
          </p:nvPr>
        </p:nvGraphicFramePr>
        <p:xfrm>
          <a:off x="2286000" y="1524000"/>
          <a:ext cx="4544854" cy="4700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1645"/>
                <a:gridCol w="230320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/>
                        <a:t>Biomolecule</a:t>
                      </a:r>
                      <a:endParaRPr lang="en-US" sz="2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/>
                        <a:t>Examples</a:t>
                      </a:r>
                      <a:endParaRPr lang="en-US" sz="24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Carbohydrates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Mono – Glucose</a:t>
                      </a:r>
                      <a:b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Di – Sucrose</a:t>
                      </a:r>
                      <a:b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Poly –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Cellulose (plant cell</a:t>
                      </a:r>
                      <a:r>
                        <a:rPr lang="en-US" sz="2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walls)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Lipids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Saturated Fats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Unsaturated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Fats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Phospholipids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Proteins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Enzymes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Nucleic Acids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DNA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RNA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866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3. Properties of Water</a:t>
            </a:r>
            <a:endParaRPr lang="en-US" u="sng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239710"/>
              </p:ext>
            </p:extLst>
          </p:nvPr>
        </p:nvGraphicFramePr>
        <p:xfrm>
          <a:off x="228600" y="1447800"/>
          <a:ext cx="8763000" cy="4626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2530"/>
                <a:gridCol w="6620470"/>
              </a:tblGrid>
              <a:tr h="4095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Polarity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One end of the molecule is + and the other end is </a:t>
                      </a:r>
                      <a:r>
                        <a:rPr lang="en-US" sz="2400" b="1" dirty="0" smtClean="0">
                          <a:effectLst/>
                        </a:rPr>
                        <a:t>-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</a:rPr>
                        <a:t>Cohesion</a:t>
                      </a:r>
                      <a:endParaRPr lang="en-US" sz="2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</a:rPr>
                        <a:t>The ability of molecules to stick to the same molecules.</a:t>
                      </a:r>
                      <a:endParaRPr lang="en-US" sz="24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</a:rPr>
                        <a:t>Adhesion</a:t>
                      </a:r>
                      <a:endParaRPr lang="en-US" sz="24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</a:rPr>
                        <a:t>The ability of molecules to stick to other molecules.</a:t>
                      </a:r>
                      <a:endParaRPr lang="en-US" sz="2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</a:rPr>
                        <a:t>Capillary Action</a:t>
                      </a:r>
                      <a:endParaRPr lang="en-US" sz="24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</a:rPr>
                        <a:t>Using cohesion, adhesion and surface tension – moving a liquid upward</a:t>
                      </a:r>
                      <a:endParaRPr lang="en-US" sz="2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>
                          <a:effectLst/>
                        </a:rPr>
                        <a:t>Surface Tension</a:t>
                      </a:r>
                      <a:endParaRPr lang="en-US" sz="2400" i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i="1" dirty="0">
                          <a:effectLst/>
                        </a:rPr>
                        <a:t>Cohesion of molecules on the surface of a liquid.</a:t>
                      </a:r>
                      <a:endParaRPr lang="en-US" sz="2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Temperature</a:t>
                      </a:r>
                      <a:endParaRPr lang="en-US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Water is resistant to temperature changes, homeostasis.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95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effectLst/>
                        </a:rPr>
                        <a:t>Ice</a:t>
                      </a:r>
                      <a:endParaRPr lang="en-US" sz="24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</a:rPr>
                        <a:t>Water is less dense as a solid than its liquid form, ice floats.</a:t>
                      </a:r>
                      <a:endParaRPr lang="en-US" sz="2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5-Point Star 2"/>
          <p:cNvSpPr/>
          <p:nvPr/>
        </p:nvSpPr>
        <p:spPr>
          <a:xfrm>
            <a:off x="1752600" y="1524000"/>
            <a:ext cx="304800" cy="3048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>
            <a:off x="2057400" y="4572000"/>
            <a:ext cx="304800" cy="3048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1143000" y="5334000"/>
            <a:ext cx="304800" cy="3048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84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4. Structure of Biomolecules</a:t>
            </a:r>
            <a:endParaRPr lang="en-US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905923"/>
              </p:ext>
            </p:extLst>
          </p:nvPr>
        </p:nvGraphicFramePr>
        <p:xfrm>
          <a:off x="762000" y="1524000"/>
          <a:ext cx="7391400" cy="2974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827"/>
                <a:gridCol w="1817751"/>
                <a:gridCol w="3524822"/>
              </a:tblGrid>
              <a:tr h="762000"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/>
                        <a:t>Biomolecule</a:t>
                      </a:r>
                      <a:endParaRPr lang="en-US" sz="2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/>
                        <a:t>Elements</a:t>
                      </a:r>
                      <a:endParaRPr lang="en-US" sz="2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u="sng" dirty="0" smtClean="0"/>
                        <a:t>Monomers/Parts</a:t>
                      </a:r>
                      <a:endParaRPr lang="en-US" sz="2400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Carbohydrates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C, H, 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Monosaccharides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Lipids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C, H,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Glycerol and </a:t>
                      </a: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/>
                      </a:r>
                      <a:b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</a:b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 Fatty Acids</a:t>
                      </a: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Proteins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C, H, O, N,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Amino</a:t>
                      </a:r>
                      <a:r>
                        <a:rPr lang="en-US" sz="2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Acids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Nucleic Acids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C, H, O, N, </a:t>
                      </a: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P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Nucleotides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6307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5. Enzymes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Enzymes a type of protein.</a:t>
            </a:r>
          </a:p>
          <a:p>
            <a:r>
              <a:rPr lang="en-US" dirty="0" smtClean="0"/>
              <a:t>Enzymes change the rate of a reaction</a:t>
            </a:r>
          </a:p>
          <a:p>
            <a:endParaRPr lang="en-US" dirty="0"/>
          </a:p>
          <a:p>
            <a:r>
              <a:rPr lang="en-US" dirty="0" smtClean="0"/>
              <a:t>Changes in pH or Temperature affect enzymes. </a:t>
            </a:r>
          </a:p>
          <a:p>
            <a:endParaRPr lang="en-US" dirty="0" smtClean="0"/>
          </a:p>
          <a:p>
            <a:r>
              <a:rPr lang="en-US" dirty="0" smtClean="0"/>
              <a:t>Too acidic/basic or too hot/cold and the enzyme will malfunction, or not work correctly.</a:t>
            </a:r>
            <a:endParaRPr lang="en-US" dirty="0"/>
          </a:p>
        </p:txBody>
      </p:sp>
      <p:sp>
        <p:nvSpPr>
          <p:cNvPr id="4" name="AutoShape 2" descr="data:image/jpeg;base64,/9j/4AAQSkZJRgABAQAAAQABAAD/2wCEAAkGBxQHBhQUEhQVFRQXFhIYFRcYGBQYFBkeFx0YHBgeHRkdHCkkGhonHxYWITUiJiksOi4uHB82ODM4NyotLisBCgoKDg0OGhAQGywkICQ3LDQsLCwsNDEsLDIvLCwsLCwsLSwtLC8vLDE2LC8uLTAsLDcsLzcsLCwtLCwsNCw3MP/AABEIAJoA/AMBEQACEQEDEQH/xAAcAAEAAgMBAQEAAAAAAAAAAAAAAwYEBQcCAQj/xABHEAABAwIDAwQMDQIGAwAAAAABAAIDBBEFEiEGEzEiQVFhFDI3RFRxdYGCsbPBBxUWIzVCUmJykZOy0TSUJDNDU3PwJWSS/8QAHAEBAAEFAQEAAAAAAAAAAAAAAAQCAwUGBwEI/8QAQBEBAAECAgMKCwYHAQEAAAAAAAECAwQRBSExBhITQVFxgZHB8AcWM0JDYWKhsdHhFCI1UpKyFTJyc4Kz8TQj/9oADAMBAAIRAxEAPwDuKDGkr4opC10kYcDGCC5oIMhtGCL6Fx0HTzIMlAQEBAQEBAQEBAQEBAQEBAQEBAQEBAQEBAQEBAQEBBUJMBNbt4+YxkQBlM9xdwkmh34jAGbtWiXNqO2DCNQUFjGJxnGDTXO9EQmtY2yFxYDfhe4OiDMQEBAQEBAQEBAQEBAQEBAQEBAQEBAQEBAQEBAQEBAQVZvdPd5OZ7d6C0oCAgICAgICAgICAgwvjen7M3W/i3l7bveMz300y3vfUfmF5vo5Vzgrn5Z5dnFq182uOuGavVsQEBAQEBAQEBAQEBAQEBAQEFWb3T3eTme3egtKAgICAgICAgICCCurGYfSOklcGMYLucTYALyZiIzlXbt1XKooojOZcT2x24mx+VzIyY6e9mtBIc8WIJeR03PJ4cFib+Kqr1U7HQNFaBtYeIuXYzr90c3rjlz9erZFNyjsi1tMvDm4qPn91mt7HDb3LVl2rlsdtxNgErWSEy097OaSS5gsACwnosOTw4qRYxVVGqrYw2ldA2sTE3LUZV+6eflmeXP169k9soaxmIUbZInB8bxdrgbgj/uiy0TExnDn1y3VbqmiuMphOvVAgICAgICAgICAgICAgICCrN7p7vJzPbvQWlAQEBAQEBAQEBBxf4S9rPjiv7HiPzEZ1Nu3kFwTf7IvYcNc3UsXi7++neRsb5ud0VwNEYi5/NOzXxTHfjUhQW1Iu+vR96q81H9P0dqVUpC+fBVtI6hxUUrz81KXZNNWyWFtb9qQ0jhxy9anYO9lO8nY1PdLo6K7f2miPvRt5u/Nx8eTsayjRRAQEBAQEBAQEBAQEBAQEFWb3T3eTme3egtKAgICAgICAgIKx8ImOnA9nHFhtLJ83H1X7Z3jDbkdduZWMRc4OiZZTQ+C+14qmidka55o6+/I4ONAsI6jGoR6i769H3qrzUf0/R2pVSkANjcaEEEHnBHAjrSJy2KaqYqje1Rqd82E2g+UOAtc4WkZZkvPdwA5Q04Hj1a+NZuxd4SjNy7S2AnB4iaOKdcfLo2etY1fYwQEBAQEBAQEBAQEBAQEFWb3T3eTme3egtKAgICAgICAgIOG/CVixxbH+Pzcd2RDXUA2c8/ieHAfdY086wuKvxcuTTGynV09/k3bcfXbuWLtVMTqq3szntmIidUcWWcbePNUlHbgIIu+vR96q81H9P0dqVUpAgtXwa4z8T7StBNopRkk0Jt9h2nCx0JPAOKlYS7vK8p2S1rdRYtzg5vVappyy6ZinL3/AA6e6rMOfCAgICAgICAgICAgICAgqze6e7ycz270FpQEBAQEBAQEGm2uxM4VgT3N1kdljjH3pDlBtzhoJeeppVjE3eCtVV8nf/nLOpGxl7gbFVzkjvy9Ge2cocQ2li3NTGBwEYA6dC7+VrWEzm3Nc8cz2Np8Gl6K9G3Y4+EmZ6aafk1ClOjCCLvr0feqvNR/T9HalVKQINhgUW+xAA8C14PnBHvVnEZxamqOLKffDTd3t6Leg7vLM0Zc+/pnsl3bZHEziuBMc7SRuaOQfejOUm3MHAB46nBbDhrvC2qa+Xv/AN5J1NCwd/hrFNzljvydOWyc4blX0kQEBAQEBAQEBAQEBAQVZvdPd5OZ7d6C0oCAgICAgICChbeV2/xeOEHSJm8cNO2fmazzhofp94dKwGm8RlTFqJ27Wr7osVlTTZpnbt+Xwlzfao/41o+4D+Zd/Cg4KqZtZckz8IdG8GNqI0Zcr45rn3U0/NpVLdIEEXfXo+9Veaj+n6O1KqUgQbLZ11sVb1h3qJ9yj4qrKzVHLl8YaX4QLUV6Cu1T5s0TH64jtdQ2Drux8XkhJ0lZvGjTtmZWv85aWafdPQpehMRnTNqZ2bO/vcl3O4rOmbNU7Nnxy+M9a+rPtoEBAQEBAQEBAQEBAQEFWb3T3eTme3egtKAgICAgICDy9wYwk8ACT5kHI31BrqqSY8Znl58Vg1n5MaweZaRj783r8zxRqhzrSmJnEYmqqdkao5oVfar+vb/xj9zlIwPk55+yHZ/Bn+EV/wByr9tDTKa6IIIu+vR96q81H9P0dqVUpAg2Oz30sz0v2lRsX5Ke/G0/d7+AYj/D/ZSuDKg0NTHMOMLw8eKxa8edjnjzqHgL82b8TxTqlwPRmJnD4mmrinVPNLrjHB7ARwIBHnW7ujPSAgICAgICAgICAgICCrN7p7vJzPbvQWlAQEBAQEBBWdvq0wYLumkh07gy45mcZdetoLdOdwPMoOkb/A2Kp5dTG6VxMWMNVVy6o55UcCwWlOeKvtV/Xt/4x+5yymB8nPP2Q7v4M/wiv+5V+2hplNdEEEXfXo+9Veaj+n6O1KqUgQbHZ76WZ6X7So2L8lPfjafu9/AMR/h/spXAi4WHfOi8bA1pmwXdOJLoHFlzzs4xfk0huvO0nnW66Ov8NYpnk1Oh6JxMX8NTPJqnnhZlOZIQEBAQEBAQEBAQEBBVm9093k5nt3oLSgICAgICAg5htDiJxbHHv/047xxcdbH5x/pOFvExp5ytT0vieEu7yNkd+/VxNH09jOFvcHTsp+Pfm5MtWbBWIYFVtqfpBv4B63LLYPybvPgz/CK/7lX7aGmUt0MQRd9ej71V5qP6fo7UqpSBBsdnvpZnpftKsYnyUtP3e/gGI/w/2ULisK+c2bs/iJwnHGP/ANOS0cvHS5+bf6LjY/de48wWX0RieDu7ydk9+/Vxs9oHGcFe4OrZV8e/PyZa83UFtjeBAQEBAQEBAQEBAQEFWb3T3eTme3egtKAgICAgIK7tnjJw6g3cZtNKHBh+wLWc/wA1xYdJHNdQcfi4w9rPjnYxulMdGFszPHOxQY2CKMAaAAALS5mZnOXPaqpqnOXteKVW2p+kG/gHrcstg/Ju8+DP8Ir/ALlX7aGmUt0MQRd9ej71V5qP6fo7UqpSBBsdnzbFmel+0qziIzty1Dd3EzoHEZex/spXFYR85PMjBLGQdQQQV7EzE5wqpqmmc4XvYzHPjCk3MpG+ia0E/wC43gHgdPTbgfGFuWj8ZGIo17YdA0XpCnFWtf8ANHF378epZFkGUEBAQEBAQEBAQEBBVm9093k5nt3oLSgICAgIMPFsTiwfD3zTuyRstmdYm1yANACTqQFVRRVXVFNMZzPfLn5I49kayXMKirdiVY+d/bPtYaWY0DktHVbU9JLjzrSNI367l+qKtWWrLmc60ni6sRfmZ2Rqh5UFjhBVNqDfER+AesrM4WJ4KnPvrd88G0TGh5z466vhS1CkOgCCLvr0feqvNR/T9HalVKQIM/AvpVnjPqKoufyVc0/Bqm7eM9BYjVnqp/fSuawL5uEH2KQ09SyRnbscHN1te3FpNjYOGh04FX8NfmzciuErB4mrD3YuRxOj7M49HtHhLZorgElrmnixzdHNPTY844roWIsVWK5oq29+/wBHSqK4rpiqONtVZVCAgICAgICAgICCrN7p7vJzPbvQWlAQEBBWtsttqbZKmvK7PKbZIWlu9cCTyrfVboeUei3HRTcFo+9i697bjp4lNVcU7XANsNuKra2S0zg2IG7IWCzB0Eni93WeuwC37RuhLODnf7au/fk2as9aLXcmp0Kl/pWfhb6gvn7SX/svf1Vfulzq95SrnlKoS0IKjtIf/KH8LVm8PP8A8aOn4y+g/B3TloSic411V9GvLX69XVk1avN5EEXfXo+9Veaj+n6O1KqUgQZ2CfSsfjPqKprnKirmn4NZ3Y077QmJjPL7vH6pif8Ai6LAPmkQEeubbO7W1OyeMPfA7kued5E7WN4B5/sn7w19S+jsZom1jbNMzqqiIyno79ubouHuTTRHND9A7G7bU21tNeJ2SUXzwuLd60AjlW+s3UcodNuOi0HG6PvYSve3I6eJOprirYsqhKhAQEBAQEBAQEFWb3T3eTme3egtKCOSdsTrOc0HrICCu7Qbe0OANG9nDnHNlbGDI4lpAI5OjTqO2I5+hScNg7+JnK1TM83uzni6dSmaoja5XtV8MlRiEZZRs7HaRrIbOm1t2v1Wc+up4WstrwO5fKd9iJ6I7/ONsa1iq/yOa1dS+sqHPkc573G7nOJLj5ytrw+GtYejeWqcoWJmZ2olfeOz0v8ASs/C31BfMekv/Ze/qq/dLn97ylXPKVQloQVHaQ3xQ+JvqWbw1UTZojkz+MvoTweW5o0HbmfOqrmP1ZdjVq83gQRd9ej71V5qP6fo7UqpSBBnYJ9Kx+M+oqi5VFNuqZ5J98Na3YW5r0JiYj8ufVMTPwXRYF80CAg4zWf1b/xO9ZX1JY8nTzR8HQrX8lPND5S1L6Ooa+NzmPabtc0kOHnCpxGGtYijeXac4XImY2OlbK/DJUYfGGVjOyGgaSCzZtL9t9V/NroeN7rVMduXznfYeeie/wAo2Rq2r9N/ldawPbKkxqjbIyQsa42G9a6O5vYhrnANeRz5SbXF+IWo4jD3LFybdyMpjv34uTUkRMTGcN7HM2XtXA242IKsvXtAQEBAQEGJiGJw4ZGHTyxxA3sXua0GwJPE8wBKCnbSf4bbkTOgrJYjRsYHUom7bevdZxjc3mINiUH1uLwfWoMVeOiSOplA6wHyEA9YQTR49TxNsMMrf7Mn1oKP8LO/2r7F7Goa20QmDg6ne3t93lt/8FbFoDSljA8Jwuf3t7llGezP5rN2iassnPfkfiHgNV+k/wDhbF4z4H2ur6rXA1HyPxDwGq/Sf/CeM+B9rq+pwNR8j8Q8Bqv0n/wnjPgfa6vqcDU6NG6eKIN7CrTYNFxTyW0HWuLYvRWIvYi5cpyyqqqmM55ZmWp16AxdVU1ZRr9b1vp/Aa7+3eo/8FxPq61Pi9jPZ6zfT+A139u9P4LifV1ni9jPZ62ixXCqqsrS9tFV2OXjBJfo6FPsaPvW6IpmPe7BuV0lhtHaKtYXEVZV077PKJmNddU7cuSc/qw/iGs8Dqv0Jf4V37Hd5Pe2Hxk0f+af0z8un6nxDWeB1X6Ev8edPsd3k954yaP/ADT+mfl0/VH8n6zsi/YVVbL/ALMnT4vOq/sl3e5ZLPjFgeG32+nLLknl7z9dST4hrPA6r9CX+POqPsd3k9694yaP/NP6Z+XT9T4hrPA6r9CX+E+x3eT3njJo/wDNP6Z+XT9WVhuEVdNWte6jq7C50glvzjoVu9gL1dE0xHvYzTemMHjNHX8Paq+9VTVEZxO3ZHE3++n8Brv7d6x/8FxPq63EfF7Gez1m+n8Brv7d6fwXE+rrPF7Gez1vrZZy7+irh19jvSdC4n1dbydz2M9XW53U7JV76hxFDVWLnEfMv5z4l221umwVNFMTvtURxfVtlvD1xRESi+R+IeA1X6T/AOFc8Z8D7XV9VfA1HyPxDwGq/Sf/AAnjPgfa6vqcDU698HGKv2d2UbT1FDX5w6QkNpnubZxuNVp+mMZbxeKm7bzyyjakW6Zppylu5ccp5eOGVun/AKZHqKxatE7F4Pq0GKsHRHHUxA9ZDJACesoNpgu0LXTshbS4g0OJ5c8UxaOJ5Uj3EgedBZ0BAQL6oKbt7hM9fUxyQRGW1NiUBa10bXB1QyMRnluaMt4yDrfUacbBZsHpTRYRDG62ZkUTHW4Xa0A26tEGXeyD6g+E2CADcIPqAg+XQfQbhAQEBABugICD5dB9QCbBB8BuEH1AQEBAQOKAgIKhthNUnEWCm7JaxrbVUkbcwEcht80xwO8qGkZrsBytDrhxLGkLbGwRRAC9gANSSdOkk3J6yg9IKjX4TUPx9z2NJu5hjl3lmxfbuwu5QIAGW3MdeUV4PFHh89FQ2jp5I5A2Fs0jZYTJMWnlOYHPyknlHPIGusbW6PRCJsQbSzOc9wkjbckiAQEsiY4NH1szpCQTwsXW5l4JKxld2Lvg5zTZz8rt25rA6F7u1tmJa8tbpfxWQRYa2rrpzNG+bJnjYMxpuVHvH7y5bocrXXDmn8yLIM59DNPsOafLJvmxRsO8dGXE8knlB1nc/OgxDhlbhrZBBflSueDGIGRklsYiJY93IiGVwkDeU7i3jYej02DEIYHtYJA3MLAmlL+2lN4+VbJYxXzm+htz38GxpKOo+OIpJTIQDMHAOjETQWtyktvcgkO6SNOC9Gq+J6qmla1jC6NxmlOaRhMb3SsJaA46sc3M8fZIcNLgLweaCkxKmp8nKDWxRhob2OeDYszbuffe5hNqeTYjXoDd1DZ67Zx8Ra9lQYm3N4ybuvwcOSXCxvzL0aevw+t7IzkyuDS2xD4gcrJ5SCQCATuzE7hrY8+i8GbhjaupwoiXeHebsNz9jhzWubGJXOyEC1945oGvEHmACGelxCFzWw6McczyXR5mmYvEgF+aMubKNTexaONkHmWPFGsdlscozMuYgXmJzGhhtwbK0SPvoW5gNLIMqCGufAWSOcHb2ECRm4/ymFm8cb8HPvJoBoBpY2Xo1dTRYjNUxvO9+bMp0dS5s7mvAy62MFyzR3K0Pn8GwNPiEuIPDpHtjMkWUsFPlawOYXZSRmvlDgcwPE2PBBhU+H19PhuVpmNg9mWR1O643cxD73Opl3IGvA6gC6DzhtFiVJTxsGZrRHJcDsd1id6dSXXzlxiItcW421QbZorfiRjSJBKHnO5rqbeFl32tmGQO7Qm/1b8ouQeBBXPqHAveGlzOUDTdrvGdpyL/AOXvM2bn7VBjNo6+ahjD3ybxsTJM96fNvSxrHss2zbcubmtcA34IMWsjxOOEmJs5kc2IuOeitdrH6WJABLg3NlsLltiRmQZENPX0te8t3rmGSdwGanMZBLiy9zm4FgyiwBHMOIfW4fW08hjDpnxMfTbo5oByWOaDfXM4Zbl2Y3NtLkr0RU1PiTJGnljM4bxzzSlxLWRAGzHAbkkTaDlat0Xg2O7rewZWkvz5ssT27jVjHXDjciz3Ndbh9Xm4kNdUYdXy4XIbyb2QWczNAL2h43FgHmRrRoQNejVBk1lDWyRS2fKQWuDWE0+U3dK0Am1+0MZ7bjbrQWmnaWwNB4gC/wCS9EiAgICAgICAgICAgICAgICAgICAgICAgICAgICAgICAg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" y="-876300"/>
            <a:ext cx="30099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HBhQUEhQVFRQXFhIYFRcYGBQYFBkeFx0YHBgeHRkdHCkkGhonHxYWITUiJiksOi4uHB82ODM4NyotLisBCgoKDg0OGhAQGywkICQ3LDQsLCwsNDEsLDIvLCwsLCwsLSwtLC8vLDE2LC8uLTAsLDcsLzcsLCwtLCwsNCw3MP/AABEIAJoA/AMBEQACEQEDEQH/xAAcAAEAAgMBAQEAAAAAAAAAAAAAAwYEBQcCAQj/xABHEAABAwIDAwQMDQIGAwAAAAABAAIDBBEFEiEGEzEiQVFhFDI3RFRxdYGCsbPBBxUWIzVCUmJykZOy0TSUJDNDU3PwJWSS/8QAHAEBAAEFAQEAAAAAAAAAAAAAAAQCAwUGBwEI/8QAQBEBAAECAgMKCwYHAQEAAAAAAAECAwQRBSExBhITQVFxgZHB8AcWM0JDYWKhsdHhFCI1UpKyFTJyc4Kz8TQj/9oADAMBAAIRAxEAPwDuKDGkr4opC10kYcDGCC5oIMhtGCL6Fx0HTzIMlAQEBAQEBAQEBAQEBAQEBAQEBAQEBAQEBAQEBAQEBBUJMBNbt4+YxkQBlM9xdwkmh34jAGbtWiXNqO2DCNQUFjGJxnGDTXO9EQmtY2yFxYDfhe4OiDMQEBAQEBAQEBAQEBAQEBAQEBAQEBAQEBAQEBAQEBAQVZvdPd5OZ7d6C0oCAgICAgICAgICAgwvjen7M3W/i3l7bveMz300y3vfUfmF5vo5Vzgrn5Z5dnFq182uOuGavVsQEBAQEBAQEBAQEBAQEBAQEFWb3T3eTme3egtKAgICAgICAgICCCurGYfSOklcGMYLucTYALyZiIzlXbt1XKooojOZcT2x24mx+VzIyY6e9mtBIc8WIJeR03PJ4cFib+Kqr1U7HQNFaBtYeIuXYzr90c3rjlz9erZFNyjsi1tMvDm4qPn91mt7HDb3LVl2rlsdtxNgErWSEy097OaSS5gsACwnosOTw4qRYxVVGqrYw2ldA2sTE3LUZV+6eflmeXP169k9soaxmIUbZInB8bxdrgbgj/uiy0TExnDn1y3VbqmiuMphOvVAgICAgICAgICAgICAgICCrN7p7vJzPbvQWlAQEBAQEBAQEBBxf4S9rPjiv7HiPzEZ1Nu3kFwTf7IvYcNc3UsXi7++neRsb5ud0VwNEYi5/NOzXxTHfjUhQW1Iu+vR96q81H9P0dqVUpC+fBVtI6hxUUrz81KXZNNWyWFtb9qQ0jhxy9anYO9lO8nY1PdLo6K7f2miPvRt5u/Nx8eTsayjRRAQEBAQEBAQEBAQEBAQEFWb3T3eTme3egtKAgICAgICAgIKx8ImOnA9nHFhtLJ83H1X7Z3jDbkdduZWMRc4OiZZTQ+C+14qmidka55o6+/I4ONAsI6jGoR6i769H3qrzUf0/R2pVSkANjcaEEEHnBHAjrSJy2KaqYqje1Rqd82E2g+UOAtc4WkZZkvPdwA5Q04Hj1a+NZuxd4SjNy7S2AnB4iaOKdcfLo2etY1fYwQEBAQEBAQEBAQEBAQEFWb3T3eTme3egtKAgICAgICAgIOG/CVixxbH+Pzcd2RDXUA2c8/ieHAfdY086wuKvxcuTTGynV09/k3bcfXbuWLtVMTqq3szntmIidUcWWcbePNUlHbgIIu+vR96q81H9P0dqVUpAgtXwa4z8T7StBNopRkk0Jt9h2nCx0JPAOKlYS7vK8p2S1rdRYtzg5vVappyy6ZinL3/AA6e6rMOfCAgICAgICAgICAgICAgqze6e7ycz270FpQEBAQEBAQEGm2uxM4VgT3N1kdljjH3pDlBtzhoJeeppVjE3eCtVV8nf/nLOpGxl7gbFVzkjvy9Ge2cocQ2li3NTGBwEYA6dC7+VrWEzm3Nc8cz2Np8Gl6K9G3Y4+EmZ6aafk1ClOjCCLvr0feqvNR/T9HalVKQINhgUW+xAA8C14PnBHvVnEZxamqOLKffDTd3t6Leg7vLM0Zc+/pnsl3bZHEziuBMc7SRuaOQfejOUm3MHAB46nBbDhrvC2qa+Xv/AN5J1NCwd/hrFNzljvydOWyc4blX0kQEBAQEBAQEBAQEBAQVZvdPd5OZ7d6C0oCAgICAgICChbeV2/xeOEHSJm8cNO2fmazzhofp94dKwGm8RlTFqJ27Wr7osVlTTZpnbt+Xwlzfao/41o+4D+Zd/Cg4KqZtZckz8IdG8GNqI0Zcr45rn3U0/NpVLdIEEXfXo+9Veaj+n6O1KqUgQbLZ11sVb1h3qJ9yj4qrKzVHLl8YaX4QLUV6Cu1T5s0TH64jtdQ2Drux8XkhJ0lZvGjTtmZWv85aWafdPQpehMRnTNqZ2bO/vcl3O4rOmbNU7Nnxy+M9a+rPtoEBAQEBAQEBAQEBAQEFWb3T3eTme3egtKAgICAgICDy9wYwk8ACT5kHI31BrqqSY8Znl58Vg1n5MaweZaRj783r8zxRqhzrSmJnEYmqqdkao5oVfar+vb/xj9zlIwPk55+yHZ/Bn+EV/wByr9tDTKa6IIIu+vR96q81H9P0dqVUpAg2Oz30sz0v2lRsX5Ke/G0/d7+AYj/D/ZSuDKg0NTHMOMLw8eKxa8edjnjzqHgL82b8TxTqlwPRmJnD4mmrinVPNLrjHB7ARwIBHnW7ujPSAgICAgICAgICAgICCrN7p7vJzPbvQWlAQEBAQEBBWdvq0wYLumkh07gy45mcZdetoLdOdwPMoOkb/A2Kp5dTG6VxMWMNVVy6o55UcCwWlOeKvtV/Xt/4x+5yymB8nPP2Q7v4M/wiv+5V+2hplNdEEEXfXo+9Veaj+n6O1KqUgQbHZ76WZ6X7So2L8lPfjafu9/AMR/h/spXAi4WHfOi8bA1pmwXdOJLoHFlzzs4xfk0huvO0nnW66Ov8NYpnk1Oh6JxMX8NTPJqnnhZlOZIQEBAQEBAQEBAQEBBVm9093k5nt3oLSgICAgICAg5htDiJxbHHv/047xxcdbH5x/pOFvExp5ytT0vieEu7yNkd+/VxNH09jOFvcHTsp+Pfm5MtWbBWIYFVtqfpBv4B63LLYPybvPgz/CK/7lX7aGmUt0MQRd9ej71V5qP6fo7UqpSBBsdnvpZnpftKsYnyUtP3e/gGI/w/2ULisK+c2bs/iJwnHGP/ANOS0cvHS5+bf6LjY/de48wWX0RieDu7ydk9+/Vxs9oHGcFe4OrZV8e/PyZa83UFtjeBAQEBAQEBAQEBAQEFWb3T3eTme3egtKAgICAgIK7tnjJw6g3cZtNKHBh+wLWc/wA1xYdJHNdQcfi4w9rPjnYxulMdGFszPHOxQY2CKMAaAAALS5mZnOXPaqpqnOXteKVW2p+kG/gHrcstg/Ju8+DP8Ir/ALlX7aGmUt0MQRd9ej71V5qP6fo7UqpSBBsdnzbFmel+0qziIzty1Dd3EzoHEZex/spXFYR85PMjBLGQdQQQV7EzE5wqpqmmc4XvYzHPjCk3MpG+ia0E/wC43gHgdPTbgfGFuWj8ZGIo17YdA0XpCnFWtf8ANHF378epZFkGUEBAQEBAQEBAQEBBVm9093k5nt3oLSgICAgIMPFsTiwfD3zTuyRstmdYm1yANACTqQFVRRVXVFNMZzPfLn5I49kayXMKirdiVY+d/bPtYaWY0DktHVbU9JLjzrSNI367l+qKtWWrLmc60ni6sRfmZ2Rqh5UFjhBVNqDfER+AesrM4WJ4KnPvrd88G0TGh5z466vhS1CkOgCCLvr0feqvNR/T9HalVKQIM/AvpVnjPqKoufyVc0/Bqm7eM9BYjVnqp/fSuawL5uEH2KQ09SyRnbscHN1te3FpNjYOGh04FX8NfmzciuErB4mrD3YuRxOj7M49HtHhLZorgElrmnixzdHNPTY844roWIsVWK5oq29+/wBHSqK4rpiqONtVZVCAgICAgICAgICCrN7p7vJzPbvQWlAQEBBWtsttqbZKmvK7PKbZIWlu9cCTyrfVboeUei3HRTcFo+9i697bjp4lNVcU7XANsNuKra2S0zg2IG7IWCzB0Eni93WeuwC37RuhLODnf7au/fk2as9aLXcmp0Kl/pWfhb6gvn7SX/svf1Vfulzq95SrnlKoS0IKjtIf/KH8LVm8PP8A8aOn4y+g/B3TloSic411V9GvLX69XVk1avN5EEXfXo+9Veaj+n6O1KqUgQZ2CfSsfjPqKprnKirmn4NZ3Y077QmJjPL7vH6pif8Ai6LAPmkQEeubbO7W1OyeMPfA7kued5E7WN4B5/sn7w19S+jsZom1jbNMzqqiIyno79ubouHuTTRHND9A7G7bU21tNeJ2SUXzwuLd60AjlW+s3UcodNuOi0HG6PvYSve3I6eJOprirYsqhKhAQEBAQEBAQEFWb3T3eTme3egtKCOSdsTrOc0HrICCu7Qbe0OANG9nDnHNlbGDI4lpAI5OjTqO2I5+hScNg7+JnK1TM83uzni6dSmaoja5XtV8MlRiEZZRs7HaRrIbOm1t2v1Wc+up4WstrwO5fKd9iJ6I7/ONsa1iq/yOa1dS+sqHPkc573G7nOJLj5ytrw+GtYejeWqcoWJmZ2olfeOz0v8ASs/C31BfMekv/Ze/qq/dLn97ylXPKVQloQVHaQ3xQ+JvqWbw1UTZojkz+MvoTweW5o0HbmfOqrmP1ZdjVq83gQRd9ej71V5qP6fo7UqpSBBnYJ9Kx+M+oqi5VFNuqZ5J98Na3YW5r0JiYj8ufVMTPwXRYF80CAg4zWf1b/xO9ZX1JY8nTzR8HQrX8lPND5S1L6Ooa+NzmPabtc0kOHnCpxGGtYijeXac4XImY2OlbK/DJUYfGGVjOyGgaSCzZtL9t9V/NroeN7rVMduXznfYeeie/wAo2Rq2r9N/ldawPbKkxqjbIyQsa42G9a6O5vYhrnANeRz5SbXF+IWo4jD3LFybdyMpjv34uTUkRMTGcN7HM2XtXA242IKsvXtAQEBAQEGJiGJw4ZGHTyxxA3sXua0GwJPE8wBKCnbSf4bbkTOgrJYjRsYHUom7bevdZxjc3mINiUH1uLwfWoMVeOiSOplA6wHyEA9YQTR49TxNsMMrf7Mn1oKP8LO/2r7F7Goa20QmDg6ne3t93lt/8FbFoDSljA8Jwuf3t7llGezP5rN2iassnPfkfiHgNV+k/wDhbF4z4H2ur6rXA1HyPxDwGq/Sf/CeM+B9rq+pwNR8j8Q8Bqv0n/wnjPgfa6vqcDU6NG6eKIN7CrTYNFxTyW0HWuLYvRWIvYi5cpyyqqqmM55ZmWp16AxdVU1ZRr9b1vp/Aa7+3eo/8FxPq61Pi9jPZ6zfT+A139u9P4LifV1ni9jPZ62ixXCqqsrS9tFV2OXjBJfo6FPsaPvW6IpmPe7BuV0lhtHaKtYXEVZV077PKJmNddU7cuSc/qw/iGs8Dqv0Jf4V37Hd5Pe2Hxk0f+af0z8un6nxDWeB1X6Ev8edPsd3k954yaP/ADT+mfl0/VH8n6zsi/YVVbL/ALMnT4vOq/sl3e5ZLPjFgeG32+nLLknl7z9dST4hrPA6r9CX+POqPsd3k9694yaP/NP6Z+XT9T4hrPA6r9CX+E+x3eT3njJo/wDNP6Z+XT9WVhuEVdNWte6jq7C50glvzjoVu9gL1dE0xHvYzTemMHjNHX8Paq+9VTVEZxO3ZHE3++n8Brv7d6x/8FxPq63EfF7Gez1m+n8Brv7d6fwXE+rrPF7Gez1vrZZy7+irh19jvSdC4n1dbydz2M9XW53U7JV76hxFDVWLnEfMv5z4l221umwVNFMTvtURxfVtlvD1xRESi+R+IeA1X6T/AOFc8Z8D7XV9VfA1HyPxDwGq/Sf/AAnjPgfa6vqcDU698HGKv2d2UbT1FDX5w6QkNpnubZxuNVp+mMZbxeKm7bzyyjakW6Zppylu5ccp5eOGVun/AKZHqKxatE7F4Pq0GKsHRHHUxA9ZDJACesoNpgu0LXTshbS4g0OJ5c8UxaOJ5Uj3EgedBZ0BAQL6oKbt7hM9fUxyQRGW1NiUBa10bXB1QyMRnluaMt4yDrfUacbBZsHpTRYRDG62ZkUTHW4Xa0A26tEGXeyD6g+E2CADcIPqAg+XQfQbhAQEBABugICD5dB9QCbBB8BuEH1AQEBAQOKAgIKhthNUnEWCm7JaxrbVUkbcwEcht80xwO8qGkZrsBytDrhxLGkLbGwRRAC9gANSSdOkk3J6yg9IKjX4TUPx9z2NJu5hjl3lmxfbuwu5QIAGW3MdeUV4PFHh89FQ2jp5I5A2Fs0jZYTJMWnlOYHPyknlHPIGusbW6PRCJsQbSzOc9wkjbckiAQEsiY4NH1szpCQTwsXW5l4JKxld2Lvg5zTZz8rt25rA6F7u1tmJa8tbpfxWQRYa2rrpzNG+bJnjYMxpuVHvH7y5bocrXXDmn8yLIM59DNPsOafLJvmxRsO8dGXE8knlB1nc/OgxDhlbhrZBBflSueDGIGRklsYiJY93IiGVwkDeU7i3jYej02DEIYHtYJA3MLAmlL+2lN4+VbJYxXzm+htz38GxpKOo+OIpJTIQDMHAOjETQWtyktvcgkO6SNOC9Gq+J6qmla1jC6NxmlOaRhMb3SsJaA46sc3M8fZIcNLgLweaCkxKmp8nKDWxRhob2OeDYszbuffe5hNqeTYjXoDd1DZ67Zx8Ra9lQYm3N4ybuvwcOSXCxvzL0aevw+t7IzkyuDS2xD4gcrJ5SCQCATuzE7hrY8+i8GbhjaupwoiXeHebsNz9jhzWubGJXOyEC1945oGvEHmACGelxCFzWw6McczyXR5mmYvEgF+aMubKNTexaONkHmWPFGsdlscozMuYgXmJzGhhtwbK0SPvoW5gNLIMqCGufAWSOcHb2ECRm4/ymFm8cb8HPvJoBoBpY2Xo1dTRYjNUxvO9+bMp0dS5s7mvAy62MFyzR3K0Pn8GwNPiEuIPDpHtjMkWUsFPlawOYXZSRmvlDgcwPE2PBBhU+H19PhuVpmNg9mWR1O643cxD73Opl3IGvA6gC6DzhtFiVJTxsGZrRHJcDsd1id6dSXXzlxiItcW421QbZorfiRjSJBKHnO5rqbeFl32tmGQO7Qm/1b8ouQeBBXPqHAveGlzOUDTdrvGdpyL/AOXvM2bn7VBjNo6+ahjD3ybxsTJM96fNvSxrHss2zbcubmtcA34IMWsjxOOEmJs5kc2IuOeitdrH6WJABLg3NlsLltiRmQZENPX0te8t3rmGSdwGanMZBLiy9zm4FgyiwBHMOIfW4fW08hjDpnxMfTbo5oByWOaDfXM4Zbl2Y3NtLkr0RU1PiTJGnljM4bxzzSlxLWRAGzHAbkkTaDlat0Xg2O7rewZWkvz5ssT27jVjHXDjciz3Ndbh9Xm4kNdUYdXy4XIbyb2QWczNAL2h43FgHmRrRoQNejVBk1lDWyRS2fKQWuDWE0+U3dK0Am1+0MZ7bjbrQWmnaWwNB4gC/wCS9EiAgICAgICAgICAgICAgICAgICAgICAgICAgICAgICAg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80975" y="-723900"/>
            <a:ext cx="300990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28600"/>
            <a:ext cx="24003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47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6. Diffusion and Osmosis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u="sng" dirty="0" smtClean="0"/>
              <a:t>Diffusion</a:t>
            </a:r>
            <a:r>
              <a:rPr lang="en-US" dirty="0" smtClean="0"/>
              <a:t> – is the movement of particles from an area of high to low</a:t>
            </a:r>
          </a:p>
          <a:p>
            <a:endParaRPr lang="en-US" dirty="0"/>
          </a:p>
          <a:p>
            <a:r>
              <a:rPr lang="en-US" u="sng" dirty="0" smtClean="0"/>
              <a:t>Osmosis</a:t>
            </a:r>
            <a:r>
              <a:rPr lang="en-US" dirty="0" smtClean="0"/>
              <a:t> – the diffusion of water from high </a:t>
            </a:r>
            <a:r>
              <a:rPr lang="en-US" smtClean="0"/>
              <a:t>to low</a:t>
            </a:r>
            <a:endParaRPr lang="en-US" dirty="0" smtClean="0"/>
          </a:p>
          <a:p>
            <a:pPr lvl="1"/>
            <a:r>
              <a:rPr lang="en-US" dirty="0" smtClean="0"/>
              <a:t>Hypertonic Solution – water exits the cell.</a:t>
            </a:r>
          </a:p>
          <a:p>
            <a:pPr lvl="1"/>
            <a:r>
              <a:rPr lang="en-US" dirty="0" smtClean="0"/>
              <a:t>Hypotonic Solution – water enters the cell.</a:t>
            </a:r>
          </a:p>
          <a:p>
            <a:pPr lvl="1"/>
            <a:r>
              <a:rPr lang="en-US" dirty="0" smtClean="0"/>
              <a:t>Isotonic Solution – water enters/exits simultaneously.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639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7. Equations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0116"/>
            <a:ext cx="8229600" cy="4525963"/>
          </a:xfrm>
        </p:spPr>
        <p:txBody>
          <a:bodyPr/>
          <a:lstStyle/>
          <a:p>
            <a:r>
              <a:rPr lang="en-US" dirty="0" smtClean="0"/>
              <a:t>Photosynthesis:</a:t>
            </a:r>
          </a:p>
          <a:p>
            <a:pPr marL="0" indent="0">
              <a:buNone/>
            </a:pP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/>
              <a:t>2</a:t>
            </a:r>
            <a:r>
              <a:rPr lang="en-US" dirty="0" smtClean="0"/>
              <a:t>O + Sun</a:t>
            </a:r>
            <a:r>
              <a:rPr lang="en-US" dirty="0" smtClean="0">
                <a:sym typeface="Wingdings" panose="05000000000000000000" pitchFamily="2" charset="2"/>
              </a:rPr>
              <a:t> C</a:t>
            </a:r>
            <a:r>
              <a:rPr lang="en-US" baseline="-25000" dirty="0">
                <a:sym typeface="Wingdings" panose="05000000000000000000" pitchFamily="2" charset="2"/>
              </a:rPr>
              <a:t>6</a:t>
            </a:r>
            <a:r>
              <a:rPr lang="en-US" dirty="0" smtClean="0">
                <a:sym typeface="Wingdings" panose="05000000000000000000" pitchFamily="2" charset="2"/>
              </a:rPr>
              <a:t>H</a:t>
            </a:r>
            <a:r>
              <a:rPr lang="en-US" baseline="-25000" dirty="0">
                <a:sym typeface="Wingdings" panose="05000000000000000000" pitchFamily="2" charset="2"/>
              </a:rPr>
              <a:t>12</a:t>
            </a:r>
            <a:r>
              <a:rPr lang="en-US" dirty="0" smtClean="0">
                <a:sym typeface="Wingdings" panose="05000000000000000000" pitchFamily="2" charset="2"/>
              </a:rPr>
              <a:t>O</a:t>
            </a:r>
            <a:r>
              <a:rPr lang="en-US" baseline="-25000" dirty="0">
                <a:sym typeface="Wingdings" panose="05000000000000000000" pitchFamily="2" charset="2"/>
              </a:rPr>
              <a:t>6</a:t>
            </a:r>
            <a:r>
              <a:rPr lang="en-US" dirty="0" smtClean="0">
                <a:sym typeface="Wingdings" panose="05000000000000000000" pitchFamily="2" charset="2"/>
              </a:rPr>
              <a:t> + O</a:t>
            </a:r>
            <a:r>
              <a:rPr lang="en-US" baseline="-25000" dirty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Cellular Respiration: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C</a:t>
            </a:r>
            <a:r>
              <a:rPr lang="en-US" baseline="-25000" dirty="0" smtClean="0">
                <a:sym typeface="Wingdings" panose="05000000000000000000" pitchFamily="2" charset="2"/>
              </a:rPr>
              <a:t>6</a:t>
            </a:r>
            <a:r>
              <a:rPr lang="en-US" dirty="0" smtClean="0">
                <a:sym typeface="Wingdings" panose="05000000000000000000" pitchFamily="2" charset="2"/>
              </a:rPr>
              <a:t>H</a:t>
            </a:r>
            <a:r>
              <a:rPr lang="en-US" baseline="-25000" dirty="0" smtClean="0">
                <a:sym typeface="Wingdings" panose="05000000000000000000" pitchFamily="2" charset="2"/>
              </a:rPr>
              <a:t>12</a:t>
            </a:r>
            <a:r>
              <a:rPr lang="en-US" dirty="0" smtClean="0">
                <a:sym typeface="Wingdings" panose="05000000000000000000" pitchFamily="2" charset="2"/>
              </a:rPr>
              <a:t>O</a:t>
            </a:r>
            <a:r>
              <a:rPr lang="en-US" baseline="-25000" dirty="0" smtClean="0">
                <a:sym typeface="Wingdings" panose="05000000000000000000" pitchFamily="2" charset="2"/>
              </a:rPr>
              <a:t>6</a:t>
            </a:r>
            <a:r>
              <a:rPr lang="en-US" dirty="0" smtClean="0">
                <a:sym typeface="Wingdings" panose="05000000000000000000" pitchFamily="2" charset="2"/>
              </a:rPr>
              <a:t> + O</a:t>
            </a:r>
            <a:r>
              <a:rPr lang="en-US" baseline="-25000" dirty="0" smtClean="0">
                <a:sym typeface="Wingdings" panose="05000000000000000000" pitchFamily="2" charset="2"/>
              </a:rPr>
              <a:t>2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 + E (HEAT) </a:t>
            </a:r>
            <a:endParaRPr lang="en-US" dirty="0"/>
          </a:p>
        </p:txBody>
      </p:sp>
      <p:pic>
        <p:nvPicPr>
          <p:cNvPr id="4" name="Picture 5" descr="photosynthe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1110" y="609600"/>
            <a:ext cx="2902890" cy="1665382"/>
          </a:xfrm>
          <a:prstGeom prst="rect">
            <a:avLst/>
          </a:prstGeom>
          <a:noFill/>
        </p:spPr>
      </p:pic>
      <p:pic>
        <p:nvPicPr>
          <p:cNvPr id="5" name="Picture 2" descr="cellrespover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0799" y="4604002"/>
            <a:ext cx="3380981" cy="214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210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8. Process Occurs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Photosynthesis:</a:t>
            </a:r>
          </a:p>
          <a:p>
            <a:pPr lvl="1"/>
            <a:r>
              <a:rPr lang="en-US" dirty="0" smtClean="0"/>
              <a:t>Chloroplast</a:t>
            </a: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Cellular Respiration:</a:t>
            </a:r>
          </a:p>
          <a:p>
            <a:pPr lvl="1"/>
            <a:r>
              <a:rPr lang="en-US" dirty="0" smtClean="0"/>
              <a:t>Cytoplasm*</a:t>
            </a:r>
          </a:p>
          <a:p>
            <a:pPr lvl="1"/>
            <a:r>
              <a:rPr lang="en-US" dirty="0" smtClean="0"/>
              <a:t>Mitochondria </a:t>
            </a:r>
          </a:p>
          <a:p>
            <a:endParaRPr lang="en-US" dirty="0"/>
          </a:p>
        </p:txBody>
      </p:sp>
      <p:pic>
        <p:nvPicPr>
          <p:cNvPr id="4" name="Picture 7" descr="chloroplastsfig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47800"/>
            <a:ext cx="2590800" cy="2416982"/>
          </a:xfrm>
          <a:prstGeom prst="rect">
            <a:avLst/>
          </a:prstGeom>
          <a:noFill/>
        </p:spPr>
      </p:pic>
      <p:pic>
        <p:nvPicPr>
          <p:cNvPr id="5" name="Picture 2" descr="http://www.chelationtherapyonline.com/anatomy/images/mitochond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038600"/>
            <a:ext cx="2438400" cy="2495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697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472</Words>
  <Application>Microsoft Office PowerPoint</Application>
  <PresentationFormat>On-screen Show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Study Guide Midterm Exam</vt:lpstr>
      <vt:lpstr>1. Role of Biomolecules</vt:lpstr>
      <vt:lpstr>2. Examples of Biomolecules</vt:lpstr>
      <vt:lpstr>3. Properties of Water</vt:lpstr>
      <vt:lpstr>4. Structure of Biomolecules</vt:lpstr>
      <vt:lpstr>5. Enzymes</vt:lpstr>
      <vt:lpstr>6. Diffusion and Osmosis</vt:lpstr>
      <vt:lpstr>7. Equations</vt:lpstr>
      <vt:lpstr>8. Process Occurs</vt:lpstr>
      <vt:lpstr>9. Chemosynthesis</vt:lpstr>
      <vt:lpstr>10. Functions of Organelles</vt:lpstr>
      <vt:lpstr>Exit-Pass: 01/13/14</vt:lpstr>
    </vt:vector>
  </TitlesOfParts>
  <Company>Dorchester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Study Guide Midterm Exam</dc:title>
  <dc:creator>Windows User</dc:creator>
  <cp:lastModifiedBy>Windows User</cp:lastModifiedBy>
  <cp:revision>10</cp:revision>
  <dcterms:created xsi:type="dcterms:W3CDTF">2014-01-13T12:44:08Z</dcterms:created>
  <dcterms:modified xsi:type="dcterms:W3CDTF">2015-01-11T22:31:23Z</dcterms:modified>
</cp:coreProperties>
</file>